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8" r:id="rId2"/>
    <p:sldId id="259" r:id="rId3"/>
    <p:sldId id="256" r:id="rId4"/>
    <p:sldId id="262" r:id="rId5"/>
    <p:sldId id="263"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D238"/>
    <a:srgbClr val="249BC6"/>
    <a:srgbClr val="67AB4A"/>
    <a:srgbClr val="DB518C"/>
    <a:srgbClr val="8B8B89"/>
    <a:srgbClr val="474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p:restoredTop sz="93704"/>
  </p:normalViewPr>
  <p:slideViewPr>
    <p:cSldViewPr snapToGrid="0" snapToObjects="1">
      <p:cViewPr varScale="1">
        <p:scale>
          <a:sx n="60" d="100"/>
          <a:sy n="60" d="100"/>
        </p:scale>
        <p:origin x="78" y="11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3AEC09-AC82-E840-9757-4B86567665C5}" type="datetimeFigureOut">
              <a:rPr lang="en-GB" smtClean="0"/>
              <a:t>16/06/2017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44F5C0-E13A-F74B-A8FB-76FD472B431A}" type="slidenum">
              <a:rPr lang="en-GB" smtClean="0"/>
              <a:t>‹#›</a:t>
            </a:fld>
            <a:endParaRPr lang="en-GB"/>
          </a:p>
        </p:txBody>
      </p:sp>
    </p:spTree>
    <p:extLst>
      <p:ext uri="{BB962C8B-B14F-4D97-AF65-F5344CB8AC3E}">
        <p14:creationId xmlns:p14="http://schemas.microsoft.com/office/powerpoint/2010/main" val="727590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This lesson is designed to be delivered when the course content has been completed.</a:t>
            </a:r>
          </a:p>
          <a:p>
            <a:endParaRPr lang="en-GB" dirty="0"/>
          </a:p>
        </p:txBody>
      </p:sp>
      <p:sp>
        <p:nvSpPr>
          <p:cNvPr id="4" name="Slide Number Placeholder 3"/>
          <p:cNvSpPr>
            <a:spLocks noGrp="1"/>
          </p:cNvSpPr>
          <p:nvPr>
            <p:ph type="sldNum" sz="quarter" idx="10"/>
          </p:nvPr>
        </p:nvSpPr>
        <p:spPr/>
        <p:txBody>
          <a:bodyPr/>
          <a:lstStyle/>
          <a:p>
            <a:fld id="{F944F5C0-E13A-F74B-A8FB-76FD472B431A}" type="slidenum">
              <a:rPr lang="en-GB" smtClean="0"/>
              <a:t>2</a:t>
            </a:fld>
            <a:endParaRPr lang="en-GB"/>
          </a:p>
        </p:txBody>
      </p:sp>
    </p:spTree>
    <p:extLst>
      <p:ext uri="{BB962C8B-B14F-4D97-AF65-F5344CB8AC3E}">
        <p14:creationId xmlns:p14="http://schemas.microsoft.com/office/powerpoint/2010/main" val="834655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Pupils recap their knowledge of groups that came in each period.</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F944F5C0-E13A-F74B-A8FB-76FD472B431A}" type="slidenum">
              <a:rPr lang="en-GB" smtClean="0"/>
              <a:t>3</a:t>
            </a:fld>
            <a:endParaRPr lang="en-GB"/>
          </a:p>
        </p:txBody>
      </p:sp>
    </p:spTree>
    <p:extLst>
      <p:ext uri="{BB962C8B-B14F-4D97-AF65-F5344CB8AC3E}">
        <p14:creationId xmlns:p14="http://schemas.microsoft.com/office/powerpoint/2010/main" val="1206017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Instructions</a:t>
            </a:r>
            <a:r>
              <a:rPr lang="en-GB" baseline="0" dirty="0" smtClean="0"/>
              <a:t> for activity. P</a:t>
            </a:r>
            <a:r>
              <a:rPr lang="en-GB" dirty="0" smtClean="0"/>
              <a:t>upils will interact directly with sources to identify ones that best represent change and continuity.</a:t>
            </a:r>
          </a:p>
          <a:p>
            <a:endParaRPr lang="en-GB" dirty="0"/>
          </a:p>
        </p:txBody>
      </p:sp>
      <p:sp>
        <p:nvSpPr>
          <p:cNvPr id="4" name="Slide Number Placeholder 3"/>
          <p:cNvSpPr>
            <a:spLocks noGrp="1"/>
          </p:cNvSpPr>
          <p:nvPr>
            <p:ph type="sldNum" sz="quarter" idx="10"/>
          </p:nvPr>
        </p:nvSpPr>
        <p:spPr/>
        <p:txBody>
          <a:bodyPr/>
          <a:lstStyle/>
          <a:p>
            <a:fld id="{F944F5C0-E13A-F74B-A8FB-76FD472B431A}" type="slidenum">
              <a:rPr lang="en-GB" smtClean="0"/>
              <a:t>4</a:t>
            </a:fld>
            <a:endParaRPr lang="en-GB"/>
          </a:p>
        </p:txBody>
      </p:sp>
    </p:spTree>
    <p:extLst>
      <p:ext uri="{BB962C8B-B14F-4D97-AF65-F5344CB8AC3E}">
        <p14:creationId xmlns:p14="http://schemas.microsoft.com/office/powerpoint/2010/main" val="1934797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dirty="0" smtClean="0"/>
              <a:t>Pupils complete the table based on their research on the Our Migration Story website.</a:t>
            </a:r>
            <a:endParaRPr lang="en-GB" dirty="0"/>
          </a:p>
        </p:txBody>
      </p:sp>
      <p:sp>
        <p:nvSpPr>
          <p:cNvPr id="4" name="Slide Number Placeholder 3"/>
          <p:cNvSpPr>
            <a:spLocks noGrp="1"/>
          </p:cNvSpPr>
          <p:nvPr>
            <p:ph type="sldNum" sz="quarter" idx="10"/>
          </p:nvPr>
        </p:nvSpPr>
        <p:spPr/>
        <p:txBody>
          <a:bodyPr/>
          <a:lstStyle/>
          <a:p>
            <a:fld id="{F944F5C0-E13A-F74B-A8FB-76FD472B431A}" type="slidenum">
              <a:rPr lang="en-GB" smtClean="0"/>
              <a:t>5</a:t>
            </a:fld>
            <a:endParaRPr lang="en-GB"/>
          </a:p>
        </p:txBody>
      </p:sp>
    </p:spTree>
    <p:extLst>
      <p:ext uri="{BB962C8B-B14F-4D97-AF65-F5344CB8AC3E}">
        <p14:creationId xmlns:p14="http://schemas.microsoft.com/office/powerpoint/2010/main" val="351192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44F5C0-E13A-F74B-A8FB-76FD472B431A}" type="slidenum">
              <a:rPr lang="en-GB" smtClean="0"/>
              <a:t>6</a:t>
            </a:fld>
            <a:endParaRPr lang="en-GB"/>
          </a:p>
        </p:txBody>
      </p:sp>
    </p:spTree>
    <p:extLst>
      <p:ext uri="{BB962C8B-B14F-4D97-AF65-F5344CB8AC3E}">
        <p14:creationId xmlns:p14="http://schemas.microsoft.com/office/powerpoint/2010/main" val="5010471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17358" y="2357931"/>
            <a:ext cx="10363200" cy="2143456"/>
          </a:xfrm>
        </p:spPr>
        <p:txBody>
          <a:bodyPr anchor="b"/>
          <a:lstStyle>
            <a:lvl1pPr algn="ctr">
              <a:defRPr sz="6000"/>
            </a:lvl1pPr>
          </a:lstStyle>
          <a:p>
            <a:r>
              <a:rPr lang="en-US" dirty="0" smtClean="0"/>
              <a:t>Click to edit Master title style</a:t>
            </a:r>
            <a:endParaRPr lang="en-US" dirty="0"/>
          </a:p>
        </p:txBody>
      </p:sp>
      <p:sp>
        <p:nvSpPr>
          <p:cNvPr id="5" name="Footer Placeholder 4"/>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7466" t="49891" r="84986" b="36496"/>
          <a:stretch/>
        </p:blipFill>
        <p:spPr>
          <a:xfrm rot="16200000">
            <a:off x="129301" y="5972768"/>
            <a:ext cx="747656" cy="979776"/>
          </a:xfrm>
          <a:prstGeom prst="rect">
            <a:avLst/>
          </a:prstGeom>
        </p:spPr>
      </p:pic>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31059" t="78728" r="55630" b="-1305"/>
          <a:stretch/>
        </p:blipFill>
        <p:spPr>
          <a:xfrm rot="10800000">
            <a:off x="10569119" y="5516217"/>
            <a:ext cx="1622878" cy="1320267"/>
          </a:xfrm>
          <a:prstGeom prst="rect">
            <a:avLst/>
          </a:prstGeom>
        </p:spPr>
      </p:pic>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434993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62665" y="1600202"/>
            <a:ext cx="5181600" cy="449014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6665" y="1600202"/>
            <a:ext cx="5181600" cy="449014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smtClean="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2134125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smtClean="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2145055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GB" dirty="0" smtClean="0">
              <a:solidFill>
                <a:srgbClr val="8B8B89"/>
              </a:solidFill>
              <a:latin typeface="Lato" charset="0"/>
              <a:ea typeface="Lato" charset="0"/>
              <a:cs typeface="Lato" charset="0"/>
            </a:endParaRPr>
          </a:p>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a:p>
            <a:endParaRPr lang="en-GB" dirty="0" smtClean="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90373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90" y="178974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90" y="2832024"/>
            <a:ext cx="5157787" cy="3209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776098"/>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845672"/>
            <a:ext cx="5183188" cy="3209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97616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22154" t="37337" r="62208" b="36725"/>
          <a:stretch/>
        </p:blipFill>
        <p:spPr>
          <a:xfrm>
            <a:off x="1" y="1"/>
            <a:ext cx="1906586" cy="1516829"/>
          </a:xfrm>
          <a:prstGeom prst="rect">
            <a:avLst/>
          </a:prstGeom>
        </p:spPr>
      </p:pic>
    </p:spTree>
    <p:extLst>
      <p:ext uri="{BB962C8B-B14F-4D97-AF65-F5344CB8AC3E}">
        <p14:creationId xmlns:p14="http://schemas.microsoft.com/office/powerpoint/2010/main" val="1737591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a:xfrm>
            <a:off x="4038601" y="6356353"/>
            <a:ext cx="4114800" cy="365125"/>
          </a:xfrm>
        </p:spPr>
        <p:txBody>
          <a:bodyPr/>
          <a:lstStyle/>
          <a:p>
            <a:r>
              <a:rPr lang="en-GB" dirty="0" err="1" smtClean="0">
                <a:solidFill>
                  <a:srgbClr val="8B8B89"/>
                </a:solidFill>
                <a:latin typeface="Lato" charset="0"/>
                <a:ea typeface="Lato" charset="0"/>
                <a:cs typeface="Lato" charset="0"/>
              </a:rPr>
              <a:t>www.ourmigrationstory.org.uk</a:t>
            </a:r>
            <a:endParaRPr lang="en-GB" dirty="0" smtClean="0">
              <a:solidFill>
                <a:srgbClr val="8B8B89"/>
              </a:solidFill>
              <a:latin typeface="Lato" charset="0"/>
              <a:ea typeface="Lato" charset="0"/>
              <a:cs typeface="Lato" charset="0"/>
            </a:endParaRPr>
          </a:p>
        </p:txBody>
      </p:sp>
    </p:spTree>
    <p:extLst>
      <p:ext uri="{BB962C8B-B14F-4D97-AF65-F5344CB8AC3E}">
        <p14:creationId xmlns:p14="http://schemas.microsoft.com/office/powerpoint/2010/main" val="73821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1639955"/>
            <a:ext cx="10515600" cy="72659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1" y="2501485"/>
            <a:ext cx="10515600" cy="322345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b="1" dirty="0" smtClean="0">
              <a:solidFill>
                <a:srgbClr val="8B8B89"/>
              </a:solidFill>
              <a:latin typeface="Lato" charset="0"/>
              <a:ea typeface="Lato" charset="0"/>
              <a:cs typeface="Lato" charset="0"/>
            </a:endParaRPr>
          </a:p>
          <a:p>
            <a:r>
              <a:rPr lang="en-GB" b="1" dirty="0" err="1" smtClean="0">
                <a:solidFill>
                  <a:srgbClr val="8B8B89"/>
                </a:solidFill>
                <a:latin typeface="Lato" charset="0"/>
                <a:ea typeface="Lato" charset="0"/>
                <a:cs typeface="Lato" charset="0"/>
              </a:rPr>
              <a:t>www.ourmigrationstory.org.uk</a:t>
            </a:r>
            <a:endParaRPr lang="en-GB" b="1" dirty="0" smtClean="0"/>
          </a:p>
          <a:p>
            <a:endParaRPr lang="en-GB" dirty="0"/>
          </a:p>
        </p:txBody>
      </p:sp>
      <p:sp>
        <p:nvSpPr>
          <p:cNvPr id="8" name="Footer Placeholder 4"/>
          <p:cNvSpPr txBox="1">
            <a:spLocks/>
          </p:cNvSpPr>
          <p:nvPr userDrawn="1"/>
        </p:nvSpPr>
        <p:spPr>
          <a:xfrm>
            <a:off x="4038601" y="6356353"/>
            <a:ext cx="4114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800" dirty="0"/>
          </a:p>
        </p:txBody>
      </p:sp>
      <p:pic>
        <p:nvPicPr>
          <p:cNvPr id="9" name="Picture 8"/>
          <p:cNvPicPr>
            <a:picLocks noChangeAspect="1"/>
          </p:cNvPicPr>
          <p:nvPr userDrawn="1"/>
        </p:nvPicPr>
        <p:blipFill rotWithShape="1">
          <a:blip r:embed="rId9">
            <a:extLst>
              <a:ext uri="{28A0092B-C50C-407E-A947-70E740481C1C}">
                <a14:useLocalDpi xmlns:a14="http://schemas.microsoft.com/office/drawing/2010/main" val="0"/>
              </a:ext>
            </a:extLst>
          </a:blip>
          <a:srcRect l="7466" t="49891" r="84986" b="36496"/>
          <a:stretch/>
        </p:blipFill>
        <p:spPr>
          <a:xfrm rot="16200000">
            <a:off x="129301" y="5972768"/>
            <a:ext cx="747656" cy="979776"/>
          </a:xfrm>
          <a:prstGeom prst="rect">
            <a:avLst/>
          </a:prstGeom>
        </p:spPr>
      </p:pic>
      <p:pic>
        <p:nvPicPr>
          <p:cNvPr id="10" name="Picture 9"/>
          <p:cNvPicPr>
            <a:picLocks noChangeAspect="1"/>
          </p:cNvPicPr>
          <p:nvPr userDrawn="1"/>
        </p:nvPicPr>
        <p:blipFill rotWithShape="1">
          <a:blip r:embed="rId9">
            <a:extLst>
              <a:ext uri="{28A0092B-C50C-407E-A947-70E740481C1C}">
                <a14:useLocalDpi xmlns:a14="http://schemas.microsoft.com/office/drawing/2010/main" val="0"/>
              </a:ext>
            </a:extLst>
          </a:blip>
          <a:srcRect l="31059" t="78728" r="55630" b="-1305"/>
          <a:stretch/>
        </p:blipFill>
        <p:spPr>
          <a:xfrm rot="10800000">
            <a:off x="10569119" y="5516217"/>
            <a:ext cx="1622878" cy="1320267"/>
          </a:xfrm>
          <a:prstGeom prst="rect">
            <a:avLst/>
          </a:prstGeom>
        </p:spPr>
      </p:pic>
    </p:spTree>
    <p:extLst>
      <p:ext uri="{BB962C8B-B14F-4D97-AF65-F5344CB8AC3E}">
        <p14:creationId xmlns:p14="http://schemas.microsoft.com/office/powerpoint/2010/main" val="748393331"/>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3" r:id="rId3"/>
    <p:sldLayoutId id="2147483662" r:id="rId4"/>
    <p:sldLayoutId id="2147483665" r:id="rId5"/>
    <p:sldLayoutId id="2147483666" r:id="rId6"/>
    <p:sldLayoutId id="214748366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ourmigrationstory.org.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ourmigrationstory.org.uk/"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1903535" y="2339820"/>
            <a:ext cx="8420100" cy="2143456"/>
          </a:xfrm>
        </p:spPr>
        <p:txBody>
          <a:bodyPr>
            <a:normAutofit fontScale="90000"/>
          </a:bodyPr>
          <a:lstStyle/>
          <a:p>
            <a:r>
              <a:rPr lang="en-GB" b="1" dirty="0">
                <a:solidFill>
                  <a:srgbClr val="474747"/>
                </a:solidFill>
                <a:latin typeface="Lato" charset="0"/>
                <a:ea typeface="Lato" charset="0"/>
                <a:cs typeface="Lato" charset="0"/>
              </a:rPr>
              <a:t>Change and continuity in </a:t>
            </a:r>
            <a:r>
              <a:rPr lang="en-GB" b="1" dirty="0" smtClean="0">
                <a:solidFill>
                  <a:srgbClr val="474747"/>
                </a:solidFill>
                <a:latin typeface="Lato" charset="0"/>
                <a:ea typeface="Lato" charset="0"/>
                <a:cs typeface="Lato" charset="0"/>
              </a:rPr>
              <a:t>immigration</a:t>
            </a:r>
            <a:br>
              <a:rPr lang="en-GB" b="1" dirty="0" smtClean="0">
                <a:solidFill>
                  <a:srgbClr val="474747"/>
                </a:solidFill>
                <a:latin typeface="Lato" charset="0"/>
                <a:ea typeface="Lato" charset="0"/>
                <a:cs typeface="Lato" charset="0"/>
              </a:rPr>
            </a:br>
            <a:r>
              <a:rPr lang="en-GB" sz="5000" dirty="0" smtClean="0">
                <a:solidFill>
                  <a:srgbClr val="8B8B89"/>
                </a:solidFill>
                <a:latin typeface="Lato" charset="0"/>
                <a:ea typeface="Lato" charset="0"/>
                <a:cs typeface="Lato" charset="0"/>
              </a:rPr>
              <a:t>(c. 1000-2010</a:t>
            </a:r>
            <a:r>
              <a:rPr lang="en-GB" sz="5000" dirty="0" smtClean="0">
                <a:solidFill>
                  <a:srgbClr val="8B8B89"/>
                </a:solidFill>
                <a:latin typeface="Lato" charset="0"/>
                <a:ea typeface="Lato" charset="0"/>
                <a:cs typeface="Lato" charset="0"/>
              </a:rPr>
              <a:t>)</a:t>
            </a:r>
            <a:endParaRPr lang="en-GB" sz="5000" dirty="0">
              <a:solidFill>
                <a:srgbClr val="8B8B89"/>
              </a:solidFill>
              <a:latin typeface="Lato" charset="0"/>
              <a:ea typeface="Lato" charset="0"/>
              <a:cs typeface="Lato" charset="0"/>
            </a:endParaRPr>
          </a:p>
        </p:txBody>
      </p:sp>
      <p:sp>
        <p:nvSpPr>
          <p:cNvPr id="11" name="TextBox 10"/>
          <p:cNvSpPr txBox="1"/>
          <p:nvPr/>
        </p:nvSpPr>
        <p:spPr>
          <a:xfrm>
            <a:off x="4478850" y="6387297"/>
            <a:ext cx="3294492" cy="646331"/>
          </a:xfrm>
          <a:prstGeom prst="rect">
            <a:avLst/>
          </a:prstGeom>
          <a:noFill/>
        </p:spPr>
        <p:txBody>
          <a:bodyPr wrap="none" rtlCol="0">
            <a:spAutoFit/>
          </a:bodyPr>
          <a:lstStyle/>
          <a:p>
            <a:r>
              <a:rPr lang="en-GB" dirty="0">
                <a:solidFill>
                  <a:srgbClr val="8B8B89"/>
                </a:solidFill>
                <a:latin typeface="Lato" charset="0"/>
                <a:ea typeface="Lato" charset="0"/>
                <a:cs typeface="Lato" charset="0"/>
                <a:hlinkClick r:id="rId2"/>
              </a:rPr>
              <a:t>www.ourmigrationstory.org.uk</a:t>
            </a:r>
            <a:endParaRPr lang="en-GB" dirty="0">
              <a:solidFill>
                <a:srgbClr val="8B8B89"/>
              </a:solidFill>
              <a:latin typeface="Lato" charset="0"/>
              <a:ea typeface="Lato" charset="0"/>
              <a:cs typeface="Lato" charset="0"/>
            </a:endParaRPr>
          </a:p>
          <a:p>
            <a:endParaRPr lang="en-GB" dirty="0">
              <a:solidFill>
                <a:srgbClr val="8B8B89"/>
              </a:solidFill>
              <a:latin typeface="Lato" charset="0"/>
              <a:ea typeface="Lato" charset="0"/>
              <a:cs typeface="Lato" charset="0"/>
            </a:endParaRPr>
          </a:p>
        </p:txBody>
      </p:sp>
    </p:spTree>
    <p:extLst>
      <p:ext uri="{BB962C8B-B14F-4D97-AF65-F5344CB8AC3E}">
        <p14:creationId xmlns:p14="http://schemas.microsoft.com/office/powerpoint/2010/main" val="1445157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849428" y="1518891"/>
            <a:ext cx="4190702" cy="823912"/>
          </a:xfrm>
        </p:spPr>
        <p:txBody>
          <a:bodyPr/>
          <a:lstStyle/>
          <a:p>
            <a:r>
              <a:rPr lang="en-GB" dirty="0" smtClean="0">
                <a:solidFill>
                  <a:schemeClr val="tx1">
                    <a:lumMod val="50000"/>
                    <a:lumOff val="50000"/>
                  </a:schemeClr>
                </a:solidFill>
                <a:latin typeface="Lato" charset="0"/>
                <a:ea typeface="Lato" charset="0"/>
                <a:cs typeface="Lato" charset="0"/>
              </a:rPr>
              <a:t>Lesson Objectives</a:t>
            </a:r>
            <a:endParaRPr lang="en-GB" dirty="0">
              <a:solidFill>
                <a:schemeClr val="tx1">
                  <a:lumMod val="50000"/>
                  <a:lumOff val="50000"/>
                </a:schemeClr>
              </a:solidFill>
              <a:latin typeface="Lato" charset="0"/>
              <a:ea typeface="Lato" charset="0"/>
              <a:cs typeface="Lato" charset="0"/>
            </a:endParaRPr>
          </a:p>
        </p:txBody>
      </p:sp>
      <p:sp>
        <p:nvSpPr>
          <p:cNvPr id="6" name="Content Placeholder 5"/>
          <p:cNvSpPr>
            <a:spLocks noGrp="1"/>
          </p:cNvSpPr>
          <p:nvPr>
            <p:ph sz="half" idx="2"/>
          </p:nvPr>
        </p:nvSpPr>
        <p:spPr>
          <a:xfrm>
            <a:off x="1849428" y="2561168"/>
            <a:ext cx="4190702" cy="3209925"/>
          </a:xfrm>
        </p:spPr>
        <p:txBody>
          <a:bodyPr>
            <a:normAutofit fontScale="92500" lnSpcReduction="20000"/>
          </a:bodyPr>
          <a:lstStyle/>
          <a:p>
            <a:pPr marL="457200" indent="-457200"/>
            <a:r>
              <a:rPr lang="en-GB" sz="2400" dirty="0">
                <a:latin typeface="Lato" charset="0"/>
                <a:ea typeface="Lato" charset="0"/>
                <a:cs typeface="Lato" charset="0"/>
              </a:rPr>
              <a:t>To identify evidence of change and continuity in migration to Britain over the last 1000 years.</a:t>
            </a:r>
          </a:p>
          <a:p>
            <a:pPr marL="457200" indent="-457200"/>
            <a:r>
              <a:rPr lang="en-GB" sz="2400" dirty="0">
                <a:latin typeface="Lato" charset="0"/>
                <a:ea typeface="Lato" charset="0"/>
                <a:cs typeface="Lato" charset="0"/>
              </a:rPr>
              <a:t>To select a range of sources that show change and continuity and explain how they do so</a:t>
            </a:r>
          </a:p>
          <a:p>
            <a:pPr marL="457200" indent="-457200"/>
            <a:r>
              <a:rPr lang="en-GB" sz="2400" dirty="0">
                <a:latin typeface="Lato" charset="0"/>
                <a:ea typeface="Lato" charset="0"/>
                <a:cs typeface="Lato" charset="0"/>
              </a:rPr>
              <a:t>To evaluate the extent of change and continuity in migration to Britain between 1000 and 2010</a:t>
            </a:r>
          </a:p>
          <a:p>
            <a:endParaRPr lang="en-GB" dirty="0">
              <a:latin typeface="Lato" charset="0"/>
              <a:ea typeface="Lato" charset="0"/>
              <a:cs typeface="Lato" charset="0"/>
            </a:endParaRPr>
          </a:p>
        </p:txBody>
      </p:sp>
      <p:sp>
        <p:nvSpPr>
          <p:cNvPr id="7" name="Text Placeholder 6"/>
          <p:cNvSpPr>
            <a:spLocks noGrp="1"/>
          </p:cNvSpPr>
          <p:nvPr>
            <p:ph type="body" sz="quarter" idx="3"/>
          </p:nvPr>
        </p:nvSpPr>
        <p:spPr>
          <a:xfrm>
            <a:off x="6410617" y="1505242"/>
            <a:ext cx="4211340" cy="823912"/>
          </a:xfrm>
        </p:spPr>
        <p:txBody>
          <a:bodyPr/>
          <a:lstStyle/>
          <a:p>
            <a:r>
              <a:rPr lang="en-GB" dirty="0" smtClean="0">
                <a:solidFill>
                  <a:schemeClr val="tx1">
                    <a:lumMod val="50000"/>
                    <a:lumOff val="50000"/>
                  </a:schemeClr>
                </a:solidFill>
                <a:latin typeface="Lato" charset="0"/>
                <a:ea typeface="Lato" charset="0"/>
                <a:cs typeface="Lato" charset="0"/>
              </a:rPr>
              <a:t>Starter task</a:t>
            </a:r>
            <a:endParaRPr lang="en-GB" dirty="0">
              <a:solidFill>
                <a:schemeClr val="tx1">
                  <a:lumMod val="50000"/>
                  <a:lumOff val="50000"/>
                </a:schemeClr>
              </a:solidFill>
              <a:latin typeface="Lato" charset="0"/>
              <a:ea typeface="Lato" charset="0"/>
              <a:cs typeface="Lato" charset="0"/>
            </a:endParaRPr>
          </a:p>
        </p:txBody>
      </p:sp>
      <p:sp>
        <p:nvSpPr>
          <p:cNvPr id="8" name="Content Placeholder 7"/>
          <p:cNvSpPr>
            <a:spLocks noGrp="1"/>
          </p:cNvSpPr>
          <p:nvPr>
            <p:ph sz="quarter" idx="4"/>
          </p:nvPr>
        </p:nvSpPr>
        <p:spPr>
          <a:xfrm>
            <a:off x="6410617" y="2574816"/>
            <a:ext cx="4211340" cy="3209925"/>
          </a:xfrm>
        </p:spPr>
        <p:txBody>
          <a:bodyPr>
            <a:normAutofit/>
          </a:bodyPr>
          <a:lstStyle/>
          <a:p>
            <a:pPr marL="0" indent="0">
              <a:buNone/>
            </a:pPr>
            <a:r>
              <a:rPr lang="en-GB" sz="2200" dirty="0">
                <a:latin typeface="Lato" charset="0"/>
                <a:ea typeface="Lato" charset="0"/>
                <a:cs typeface="Lato" charset="0"/>
              </a:rPr>
              <a:t>Use the timeline to recap groups of migrants who came to Britain over the last 1000 years – try to name at least 3 groups who came in each time period</a:t>
            </a:r>
          </a:p>
          <a:p>
            <a:endParaRPr lang="en-GB" sz="2200" dirty="0">
              <a:latin typeface="Lato" charset="0"/>
              <a:ea typeface="Lato" charset="0"/>
              <a:cs typeface="Lato" charset="0"/>
            </a:endParaRPr>
          </a:p>
        </p:txBody>
      </p:sp>
      <p:sp>
        <p:nvSpPr>
          <p:cNvPr id="9" name="TextBox 8"/>
          <p:cNvSpPr txBox="1"/>
          <p:nvPr/>
        </p:nvSpPr>
        <p:spPr>
          <a:xfrm>
            <a:off x="4454835" y="6488668"/>
            <a:ext cx="3294492" cy="369332"/>
          </a:xfrm>
          <a:prstGeom prst="rect">
            <a:avLst/>
          </a:prstGeom>
          <a:noFill/>
        </p:spPr>
        <p:txBody>
          <a:bodyPr wrap="none" rtlCol="0">
            <a:spAutoFit/>
          </a:bodyPr>
          <a:lstStyle/>
          <a:p>
            <a:r>
              <a:rPr lang="en-GB" dirty="0" err="1">
                <a:solidFill>
                  <a:srgbClr val="8B8B89"/>
                </a:solidFill>
                <a:latin typeface="Lato" charset="0"/>
                <a:ea typeface="Lato" charset="0"/>
                <a:cs typeface="Lato" charset="0"/>
              </a:rPr>
              <a:t>www.ourmigrationstory.org.uk</a:t>
            </a:r>
            <a:endParaRPr lang="en-GB" dirty="0">
              <a:solidFill>
                <a:srgbClr val="8B8B89"/>
              </a:solidFill>
              <a:latin typeface="Lato" charset="0"/>
              <a:ea typeface="Lato" charset="0"/>
              <a:cs typeface="Lato" charset="0"/>
            </a:endParaRPr>
          </a:p>
        </p:txBody>
      </p:sp>
      <p:sp>
        <p:nvSpPr>
          <p:cNvPr id="10" name="TextBox 9"/>
          <p:cNvSpPr txBox="1"/>
          <p:nvPr/>
        </p:nvSpPr>
        <p:spPr>
          <a:xfrm>
            <a:off x="9228209" y="35169"/>
            <a:ext cx="2940228" cy="307777"/>
          </a:xfrm>
          <a:prstGeom prst="rect">
            <a:avLst/>
          </a:prstGeom>
          <a:noFill/>
        </p:spPr>
        <p:txBody>
          <a:bodyPr wrap="none" rtlCol="0">
            <a:spAutoFit/>
          </a:bodyPr>
          <a:lstStyle/>
          <a:p>
            <a:r>
              <a:rPr lang="en-GB" sz="1400" smtClean="0">
                <a:solidFill>
                  <a:srgbClr val="8B8B89"/>
                </a:solidFill>
                <a:latin typeface="Lato" charset="0"/>
                <a:ea typeface="Lato" charset="0"/>
                <a:cs typeface="Lato" charset="0"/>
              </a:rPr>
              <a:t>Change and Continuity 1000-2010</a:t>
            </a:r>
            <a:endParaRPr lang="en-GB" sz="1400" dirty="0">
              <a:solidFill>
                <a:srgbClr val="8B8B89"/>
              </a:solidFill>
              <a:latin typeface="Lato" charset="0"/>
              <a:ea typeface="Lato" charset="0"/>
              <a:cs typeface="Lato" charset="0"/>
            </a:endParaRPr>
          </a:p>
        </p:txBody>
      </p:sp>
    </p:spTree>
    <p:extLst>
      <p:ext uri="{BB962C8B-B14F-4D97-AF65-F5344CB8AC3E}">
        <p14:creationId xmlns:p14="http://schemas.microsoft.com/office/powerpoint/2010/main" val="1781432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143000" y="1"/>
            <a:ext cx="9906000" cy="22518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Lato" charset="0"/>
              <a:ea typeface="Lato" charset="0"/>
              <a:cs typeface="Lato" charset="0"/>
            </a:endParaRPr>
          </a:p>
        </p:txBody>
      </p:sp>
      <p:sp>
        <p:nvSpPr>
          <p:cNvPr id="9" name="TextBox 8"/>
          <p:cNvSpPr txBox="1"/>
          <p:nvPr/>
        </p:nvSpPr>
        <p:spPr>
          <a:xfrm>
            <a:off x="4811362" y="6475221"/>
            <a:ext cx="3294492" cy="369332"/>
          </a:xfrm>
          <a:prstGeom prst="rect">
            <a:avLst/>
          </a:prstGeom>
          <a:noFill/>
        </p:spPr>
        <p:txBody>
          <a:bodyPr wrap="none" rtlCol="0">
            <a:spAutoFit/>
          </a:bodyPr>
          <a:lstStyle/>
          <a:p>
            <a:r>
              <a:rPr lang="en-GB">
                <a:solidFill>
                  <a:srgbClr val="8B8B89"/>
                </a:solidFill>
                <a:latin typeface="Lato" charset="0"/>
                <a:ea typeface="Lato" charset="0"/>
                <a:cs typeface="Lato" charset="0"/>
              </a:rPr>
              <a:t>www.ourmigrationstory.org.uk</a:t>
            </a:r>
            <a:endParaRPr lang="en-GB" dirty="0">
              <a:solidFill>
                <a:srgbClr val="8B8B89"/>
              </a:solidFill>
              <a:latin typeface="Lato" charset="0"/>
              <a:ea typeface="Lato" charset="0"/>
              <a:cs typeface="Lato" charset="0"/>
            </a:endParaRPr>
          </a:p>
        </p:txBody>
      </p:sp>
      <p:sp>
        <p:nvSpPr>
          <p:cNvPr id="11" name="Rectangle 10"/>
          <p:cNvSpPr/>
          <p:nvPr/>
        </p:nvSpPr>
        <p:spPr>
          <a:xfrm>
            <a:off x="2528114" y="153691"/>
            <a:ext cx="7170938" cy="461665"/>
          </a:xfrm>
          <a:prstGeom prst="rect">
            <a:avLst/>
          </a:prstGeom>
        </p:spPr>
        <p:txBody>
          <a:bodyPr wrap="square">
            <a:spAutoFit/>
          </a:bodyPr>
          <a:lstStyle/>
          <a:p>
            <a:pPr algn="ctr"/>
            <a:r>
              <a:rPr lang="en-GB" sz="2400" b="1" dirty="0" smtClean="0">
                <a:solidFill>
                  <a:srgbClr val="8B8B89"/>
                </a:solidFill>
                <a:latin typeface="Lato" charset="0"/>
                <a:ea typeface="Lato" charset="0"/>
                <a:cs typeface="Lato" charset="0"/>
              </a:rPr>
              <a:t>Timeline of Migration to Britain: 1000-2010</a:t>
            </a:r>
            <a:endParaRPr lang="en-GB" sz="2400" b="1" dirty="0">
              <a:solidFill>
                <a:srgbClr val="8B8B89"/>
              </a:solidFill>
              <a:latin typeface="Lato" charset="0"/>
              <a:ea typeface="Lato" charset="0"/>
              <a:cs typeface="Lato" charset="0"/>
            </a:endParaRPr>
          </a:p>
        </p:txBody>
      </p:sp>
      <p:graphicFrame>
        <p:nvGraphicFramePr>
          <p:cNvPr id="6" name="Content Placeholder 3"/>
          <p:cNvGraphicFramePr>
            <a:graphicFrameLocks/>
          </p:cNvGraphicFramePr>
          <p:nvPr>
            <p:extLst>
              <p:ext uri="{D42A27DB-BD31-4B8C-83A1-F6EECF244321}">
                <p14:modId xmlns:p14="http://schemas.microsoft.com/office/powerpoint/2010/main" val="1378162110"/>
              </p:ext>
            </p:extLst>
          </p:nvPr>
        </p:nvGraphicFramePr>
        <p:xfrm>
          <a:off x="57100" y="1002890"/>
          <a:ext cx="11901949" cy="4572000"/>
        </p:xfrm>
        <a:graphic>
          <a:graphicData uri="http://schemas.openxmlformats.org/drawingml/2006/table">
            <a:tbl>
              <a:tblPr firstRow="1" bandRow="1">
                <a:tableStyleId>{5C22544A-7EE6-4342-B048-85BDC9FD1C3A}</a:tableStyleId>
              </a:tblPr>
              <a:tblGrid>
                <a:gridCol w="1156357">
                  <a:extLst>
                    <a:ext uri="{9D8B030D-6E8A-4147-A177-3AD203B41FA5}">
                      <a16:colId xmlns:a16="http://schemas.microsoft.com/office/drawing/2014/main" val="536289975"/>
                    </a:ext>
                  </a:extLst>
                </a:gridCol>
                <a:gridCol w="2686398">
                  <a:extLst>
                    <a:ext uri="{9D8B030D-6E8A-4147-A177-3AD203B41FA5}">
                      <a16:colId xmlns:a16="http://schemas.microsoft.com/office/drawing/2014/main" val="1695637907"/>
                    </a:ext>
                  </a:extLst>
                </a:gridCol>
                <a:gridCol w="2686398">
                  <a:extLst>
                    <a:ext uri="{9D8B030D-6E8A-4147-A177-3AD203B41FA5}">
                      <a16:colId xmlns:a16="http://schemas.microsoft.com/office/drawing/2014/main" val="2587060777"/>
                    </a:ext>
                  </a:extLst>
                </a:gridCol>
                <a:gridCol w="2686398">
                  <a:extLst>
                    <a:ext uri="{9D8B030D-6E8A-4147-A177-3AD203B41FA5}">
                      <a16:colId xmlns:a16="http://schemas.microsoft.com/office/drawing/2014/main" val="1348638411"/>
                    </a:ext>
                  </a:extLst>
                </a:gridCol>
                <a:gridCol w="2686398">
                  <a:extLst>
                    <a:ext uri="{9D8B030D-6E8A-4147-A177-3AD203B41FA5}">
                      <a16:colId xmlns:a16="http://schemas.microsoft.com/office/drawing/2014/main" val="939998133"/>
                    </a:ext>
                  </a:extLst>
                </a:gridCol>
              </a:tblGrid>
              <a:tr h="370840">
                <a:tc>
                  <a:txBody>
                    <a:bodyPr/>
                    <a:lstStyle/>
                    <a:p>
                      <a:r>
                        <a:rPr lang="en-GB" sz="1400" b="1" dirty="0">
                          <a:solidFill>
                            <a:schemeClr val="tx1"/>
                          </a:solidFill>
                          <a:latin typeface="Arial" panose="020B0604020202020204" pitchFamily="34" charset="0"/>
                          <a:cs typeface="Arial" panose="020B0604020202020204" pitchFamily="34" charset="0"/>
                        </a:rPr>
                        <a:t>Period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dirty="0">
                          <a:solidFill>
                            <a:schemeClr val="tx1"/>
                          </a:solidFill>
                        </a:rPr>
                        <a:t>1000-1500 (Medieval)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dirty="0">
                          <a:solidFill>
                            <a:schemeClr val="tx1"/>
                          </a:solidFill>
                        </a:rPr>
                        <a:t>1500-1750 (Early modern)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dirty="0">
                          <a:solidFill>
                            <a:schemeClr val="tx1"/>
                          </a:solidFill>
                        </a:rPr>
                        <a:t>1750-1900 (Industrial &amp; Imperial period)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600" dirty="0">
                          <a:solidFill>
                            <a:schemeClr val="tx1"/>
                          </a:solidFill>
                        </a:rPr>
                        <a:t>1900-2010 (20</a:t>
                      </a:r>
                      <a:r>
                        <a:rPr lang="en-GB" sz="1600" baseline="30000" dirty="0">
                          <a:solidFill>
                            <a:schemeClr val="tx1"/>
                          </a:solidFill>
                        </a:rPr>
                        <a:t>th</a:t>
                      </a:r>
                      <a:r>
                        <a:rPr lang="en-GB" sz="1600" dirty="0">
                          <a:solidFill>
                            <a:schemeClr val="tx1"/>
                          </a:solidFill>
                        </a:rPr>
                        <a:t> &amp; 21</a:t>
                      </a:r>
                      <a:r>
                        <a:rPr lang="en-GB" sz="1600" baseline="30000" dirty="0">
                          <a:solidFill>
                            <a:schemeClr val="tx1"/>
                          </a:solidFill>
                        </a:rPr>
                        <a:t>st</a:t>
                      </a:r>
                      <a:r>
                        <a:rPr lang="en-GB" sz="1600" dirty="0">
                          <a:solidFill>
                            <a:schemeClr val="tx1"/>
                          </a:solidFill>
                        </a:rPr>
                        <a:t> centuries)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8691520"/>
                  </a:ext>
                </a:extLst>
              </a:tr>
              <a:tr h="370840">
                <a:tc>
                  <a:txBody>
                    <a:bodyPr/>
                    <a:lstStyle/>
                    <a:p>
                      <a:r>
                        <a:rPr lang="en-GB" sz="1400" b="1" dirty="0">
                          <a:solidFill>
                            <a:schemeClr val="tx1"/>
                          </a:solidFill>
                          <a:latin typeface="Arial" panose="020B0604020202020204" pitchFamily="34" charset="0"/>
                          <a:cs typeface="Arial" panose="020B0604020202020204" pitchFamily="34" charset="0"/>
                        </a:rPr>
                        <a:t>Groups </a:t>
                      </a:r>
                      <a:r>
                        <a:rPr lang="en-GB" sz="1400" b="1" dirty="0" smtClean="0">
                          <a:solidFill>
                            <a:schemeClr val="tx1"/>
                          </a:solidFill>
                          <a:latin typeface="Arial" panose="020B0604020202020204" pitchFamily="34" charset="0"/>
                          <a:cs typeface="Arial" panose="020B0604020202020204" pitchFamily="34" charset="0"/>
                        </a:rPr>
                        <a:t>that </a:t>
                      </a:r>
                      <a:r>
                        <a:rPr lang="en-GB" sz="1400" b="1" dirty="0">
                          <a:solidFill>
                            <a:schemeClr val="tx1"/>
                          </a:solidFill>
                          <a:latin typeface="Arial" panose="020B0604020202020204" pitchFamily="34" charset="0"/>
                          <a:cs typeface="Arial" panose="020B0604020202020204" pitchFamily="34" charset="0"/>
                        </a:rPr>
                        <a:t>came in each period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878569"/>
                  </a:ext>
                </a:extLst>
              </a:tr>
            </a:tbl>
          </a:graphicData>
        </a:graphic>
      </p:graphicFrame>
    </p:spTree>
    <p:extLst>
      <p:ext uri="{BB962C8B-B14F-4D97-AF65-F5344CB8AC3E}">
        <p14:creationId xmlns:p14="http://schemas.microsoft.com/office/powerpoint/2010/main" val="2043065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0340" y="660180"/>
            <a:ext cx="8543925" cy="619125"/>
          </a:xfrm>
        </p:spPr>
        <p:txBody>
          <a:bodyPr>
            <a:noAutofit/>
          </a:bodyPr>
          <a:lstStyle/>
          <a:p>
            <a:r>
              <a:rPr lang="en-GB" sz="4500" b="1" dirty="0" smtClean="0">
                <a:solidFill>
                  <a:srgbClr val="67AB4A"/>
                </a:solidFill>
                <a:latin typeface="Lato" charset="0"/>
                <a:ea typeface="Lato" charset="0"/>
                <a:cs typeface="Lato" charset="0"/>
              </a:rPr>
              <a:t>Overview Task</a:t>
            </a:r>
            <a:endParaRPr lang="en-GB" sz="4500" b="1" dirty="0">
              <a:solidFill>
                <a:srgbClr val="67AB4A"/>
              </a:solidFill>
              <a:latin typeface="Lato" charset="0"/>
              <a:ea typeface="Lato" charset="0"/>
              <a:cs typeface="Lato" charset="0"/>
            </a:endParaRPr>
          </a:p>
        </p:txBody>
      </p:sp>
      <p:sp>
        <p:nvSpPr>
          <p:cNvPr id="9" name="TextBox 8"/>
          <p:cNvSpPr txBox="1"/>
          <p:nvPr/>
        </p:nvSpPr>
        <p:spPr>
          <a:xfrm>
            <a:off x="4454835" y="6488668"/>
            <a:ext cx="3294492" cy="369332"/>
          </a:xfrm>
          <a:prstGeom prst="rect">
            <a:avLst/>
          </a:prstGeom>
          <a:noFill/>
        </p:spPr>
        <p:txBody>
          <a:bodyPr wrap="none" rtlCol="0">
            <a:spAutoFit/>
          </a:bodyPr>
          <a:lstStyle/>
          <a:p>
            <a:r>
              <a:rPr lang="en-GB" dirty="0" err="1">
                <a:solidFill>
                  <a:srgbClr val="8B8B89"/>
                </a:solidFill>
                <a:latin typeface="Lato" charset="0"/>
                <a:ea typeface="Lato" charset="0"/>
                <a:cs typeface="Lato" charset="0"/>
              </a:rPr>
              <a:t>www.ourmigrationstory.org.uk</a:t>
            </a:r>
            <a:endParaRPr lang="en-GB" dirty="0">
              <a:solidFill>
                <a:srgbClr val="8B8B89"/>
              </a:solidFill>
              <a:latin typeface="Lato" charset="0"/>
              <a:ea typeface="Lato" charset="0"/>
              <a:cs typeface="Lato" charset="0"/>
            </a:endParaRPr>
          </a:p>
        </p:txBody>
      </p:sp>
      <p:sp>
        <p:nvSpPr>
          <p:cNvPr id="6" name="TextBox 5"/>
          <p:cNvSpPr txBox="1"/>
          <p:nvPr/>
        </p:nvSpPr>
        <p:spPr>
          <a:xfrm>
            <a:off x="9228209" y="35169"/>
            <a:ext cx="2940228" cy="307777"/>
          </a:xfrm>
          <a:prstGeom prst="rect">
            <a:avLst/>
          </a:prstGeom>
          <a:noFill/>
        </p:spPr>
        <p:txBody>
          <a:bodyPr wrap="none" rtlCol="0">
            <a:spAutoFit/>
          </a:bodyPr>
          <a:lstStyle/>
          <a:p>
            <a:r>
              <a:rPr lang="en-GB" sz="1400" smtClean="0">
                <a:solidFill>
                  <a:srgbClr val="8B8B89"/>
                </a:solidFill>
                <a:latin typeface="Lato" charset="0"/>
                <a:ea typeface="Lato" charset="0"/>
                <a:cs typeface="Lato" charset="0"/>
              </a:rPr>
              <a:t>Change and Continuity 1000-2010</a:t>
            </a:r>
            <a:endParaRPr lang="en-GB" sz="1400" dirty="0">
              <a:solidFill>
                <a:srgbClr val="8B8B89"/>
              </a:solidFill>
              <a:latin typeface="Lato" charset="0"/>
              <a:ea typeface="Lato" charset="0"/>
              <a:cs typeface="Lato" charset="0"/>
            </a:endParaRPr>
          </a:p>
        </p:txBody>
      </p:sp>
      <p:sp>
        <p:nvSpPr>
          <p:cNvPr id="7" name="Content Placeholder 2"/>
          <p:cNvSpPr txBox="1">
            <a:spLocks/>
          </p:cNvSpPr>
          <p:nvPr/>
        </p:nvSpPr>
        <p:spPr>
          <a:xfrm>
            <a:off x="228605" y="1747038"/>
            <a:ext cx="6840413" cy="46862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smtClean="0">
                <a:latin typeface="Lato" charset="0"/>
                <a:ea typeface="Lato" charset="0"/>
                <a:cs typeface="Lato" charset="0"/>
              </a:rPr>
              <a:t>Using the </a:t>
            </a:r>
            <a:r>
              <a:rPr lang="en-GB" sz="1800" dirty="0" smtClean="0">
                <a:latin typeface="Lato" charset="0"/>
                <a:ea typeface="Lato" charset="0"/>
                <a:cs typeface="Lato" charset="0"/>
                <a:hlinkClick r:id="rId3"/>
              </a:rPr>
              <a:t>Our Migration Story website</a:t>
            </a:r>
            <a:r>
              <a:rPr lang="en-GB" sz="1800" dirty="0" smtClean="0">
                <a:latin typeface="Lato" charset="0"/>
                <a:ea typeface="Lato" charset="0"/>
                <a:cs typeface="Lato" charset="0"/>
              </a:rPr>
              <a:t>…</a:t>
            </a:r>
          </a:p>
          <a:p>
            <a:pPr marL="0" indent="0">
              <a:buFont typeface="Arial" panose="020B0604020202020204" pitchFamily="34" charset="0"/>
              <a:buNone/>
            </a:pPr>
            <a:endParaRPr lang="en-GB" sz="1800" dirty="0" smtClean="0">
              <a:latin typeface="Lato" charset="0"/>
              <a:ea typeface="Lato" charset="0"/>
              <a:cs typeface="Lato" charset="0"/>
            </a:endParaRPr>
          </a:p>
        </p:txBody>
      </p:sp>
      <p:sp>
        <p:nvSpPr>
          <p:cNvPr id="4" name="Rectangle 3"/>
          <p:cNvSpPr/>
          <p:nvPr/>
        </p:nvSpPr>
        <p:spPr>
          <a:xfrm>
            <a:off x="228605" y="2215664"/>
            <a:ext cx="12080512" cy="3770263"/>
          </a:xfrm>
          <a:prstGeom prst="rect">
            <a:avLst/>
          </a:prstGeom>
        </p:spPr>
        <p:txBody>
          <a:bodyPr wrap="square">
            <a:spAutoFit/>
          </a:bodyPr>
          <a:lstStyle/>
          <a:p>
            <a:pPr>
              <a:spcAft>
                <a:spcPts val="600"/>
              </a:spcAft>
            </a:pPr>
            <a:r>
              <a:rPr lang="en-GB" sz="1900" b="1" dirty="0">
                <a:latin typeface="Lato" charset="0"/>
                <a:ea typeface="Lato" charset="0"/>
                <a:cs typeface="Lato" charset="0"/>
              </a:rPr>
              <a:t>1. For the medieval period:</a:t>
            </a:r>
          </a:p>
          <a:p>
            <a:pPr>
              <a:spcAft>
                <a:spcPts val="600"/>
              </a:spcAft>
              <a:buFontTx/>
              <a:buChar char="-"/>
            </a:pPr>
            <a:r>
              <a:rPr lang="en-GB" sz="1900" dirty="0" smtClean="0">
                <a:latin typeface="Lato" charset="0"/>
                <a:ea typeface="Lato" charset="0"/>
                <a:cs typeface="Lato" charset="0"/>
              </a:rPr>
              <a:t> Identify </a:t>
            </a:r>
            <a:r>
              <a:rPr lang="en-GB" sz="1900" dirty="0">
                <a:latin typeface="Lato" charset="0"/>
                <a:ea typeface="Lato" charset="0"/>
                <a:cs typeface="Lato" charset="0"/>
              </a:rPr>
              <a:t>the source that best represents migration in this period</a:t>
            </a:r>
          </a:p>
          <a:p>
            <a:pPr>
              <a:spcAft>
                <a:spcPts val="600"/>
              </a:spcAft>
              <a:buFontTx/>
              <a:buChar char="-"/>
            </a:pPr>
            <a:r>
              <a:rPr lang="en-GB" sz="1900" dirty="0" smtClean="0">
                <a:latin typeface="Lato" charset="0"/>
                <a:ea typeface="Lato" charset="0"/>
                <a:cs typeface="Lato" charset="0"/>
              </a:rPr>
              <a:t> Justify </a:t>
            </a:r>
            <a:r>
              <a:rPr lang="en-GB" sz="1900" dirty="0">
                <a:latin typeface="Lato" charset="0"/>
                <a:ea typeface="Lato" charset="0"/>
                <a:cs typeface="Lato" charset="0"/>
              </a:rPr>
              <a:t>your choice with an explanation of why you have chosen it</a:t>
            </a:r>
            <a:r>
              <a:rPr lang="en-GB" sz="1900" dirty="0" smtClean="0">
                <a:latin typeface="Lato" charset="0"/>
                <a:ea typeface="Lato" charset="0"/>
                <a:cs typeface="Lato" charset="0"/>
              </a:rPr>
              <a:t>.</a:t>
            </a:r>
          </a:p>
          <a:p>
            <a:pPr>
              <a:buFontTx/>
              <a:buChar char="-"/>
            </a:pPr>
            <a:endParaRPr lang="en-GB" sz="1900" dirty="0">
              <a:latin typeface="Lato" charset="0"/>
              <a:ea typeface="Lato" charset="0"/>
              <a:cs typeface="Lato" charset="0"/>
            </a:endParaRPr>
          </a:p>
          <a:p>
            <a:pPr>
              <a:buFontTx/>
              <a:buChar char="-"/>
            </a:pPr>
            <a:endParaRPr lang="en-GB" sz="1900" dirty="0">
              <a:latin typeface="Lato" charset="0"/>
              <a:ea typeface="Lato" charset="0"/>
              <a:cs typeface="Lato" charset="0"/>
            </a:endParaRPr>
          </a:p>
          <a:p>
            <a:pPr>
              <a:spcAft>
                <a:spcPts val="600"/>
              </a:spcAft>
            </a:pPr>
            <a:r>
              <a:rPr lang="en-GB" sz="1900" b="1" dirty="0">
                <a:latin typeface="Lato" charset="0"/>
                <a:ea typeface="Lato" charset="0"/>
                <a:cs typeface="Lato" charset="0"/>
              </a:rPr>
              <a:t>2. Then, for each of the following three time periods, explore the sources in each section and</a:t>
            </a:r>
            <a:r>
              <a:rPr lang="en-GB" sz="1900" b="1" dirty="0" smtClean="0">
                <a:latin typeface="Lato" charset="0"/>
                <a:ea typeface="Lato" charset="0"/>
                <a:cs typeface="Lato" charset="0"/>
              </a:rPr>
              <a:t>:</a:t>
            </a:r>
            <a:endParaRPr lang="en-GB" sz="1900" dirty="0">
              <a:latin typeface="Lato" charset="0"/>
              <a:ea typeface="Lato" charset="0"/>
              <a:cs typeface="Lato" charset="0"/>
            </a:endParaRPr>
          </a:p>
          <a:p>
            <a:pPr>
              <a:spcAft>
                <a:spcPts val="600"/>
              </a:spcAft>
              <a:buFontTx/>
              <a:buChar char="-"/>
            </a:pPr>
            <a:r>
              <a:rPr lang="en-GB" sz="1900" dirty="0" smtClean="0">
                <a:latin typeface="Lato" charset="0"/>
                <a:ea typeface="Lato" charset="0"/>
                <a:cs typeface="Lato" charset="0"/>
              </a:rPr>
              <a:t> Identify </a:t>
            </a:r>
            <a:r>
              <a:rPr lang="en-GB" sz="1900" dirty="0">
                <a:latin typeface="Lato" charset="0"/>
                <a:ea typeface="Lato" charset="0"/>
                <a:cs typeface="Lato" charset="0"/>
              </a:rPr>
              <a:t>a source that shows change in migration to Britain, or the experiences of those groups coming to Britain, from the previous period (comparing it to the choice you made for medieval migration</a:t>
            </a:r>
            <a:r>
              <a:rPr lang="en-GB" sz="1900" dirty="0" smtClean="0">
                <a:latin typeface="Lato" charset="0"/>
                <a:ea typeface="Lato" charset="0"/>
                <a:cs typeface="Lato" charset="0"/>
              </a:rPr>
              <a:t>).</a:t>
            </a:r>
            <a:endParaRPr lang="en-GB" sz="1900" dirty="0">
              <a:latin typeface="Lato" charset="0"/>
              <a:ea typeface="Lato" charset="0"/>
              <a:cs typeface="Lato" charset="0"/>
            </a:endParaRPr>
          </a:p>
          <a:p>
            <a:pPr>
              <a:spcAft>
                <a:spcPts val="600"/>
              </a:spcAft>
              <a:buFontTx/>
              <a:buChar char="-"/>
            </a:pPr>
            <a:r>
              <a:rPr lang="en-GB" sz="1900" dirty="0" smtClean="0">
                <a:latin typeface="Lato" charset="0"/>
                <a:ea typeface="Lato" charset="0"/>
                <a:cs typeface="Lato" charset="0"/>
              </a:rPr>
              <a:t> Identify </a:t>
            </a:r>
            <a:r>
              <a:rPr lang="en-GB" sz="1900" dirty="0">
                <a:latin typeface="Lato" charset="0"/>
                <a:ea typeface="Lato" charset="0"/>
                <a:cs typeface="Lato" charset="0"/>
              </a:rPr>
              <a:t>a source that shows continuity in migration to Britain, or the experiences of those groups coming to Britain, from the previous period (comparing it to the choice you made for medieval migration</a:t>
            </a:r>
            <a:r>
              <a:rPr lang="en-GB" sz="1900" dirty="0" smtClean="0">
                <a:latin typeface="Lato" charset="0"/>
                <a:ea typeface="Lato" charset="0"/>
                <a:cs typeface="Lato" charset="0"/>
              </a:rPr>
              <a:t>).</a:t>
            </a:r>
            <a:endParaRPr lang="en-GB" sz="1900" dirty="0">
              <a:latin typeface="Lato" charset="0"/>
              <a:ea typeface="Lato" charset="0"/>
              <a:cs typeface="Lato" charset="0"/>
            </a:endParaRPr>
          </a:p>
          <a:p>
            <a:pPr>
              <a:spcAft>
                <a:spcPts val="600"/>
              </a:spcAft>
              <a:buFontTx/>
              <a:buChar char="-"/>
            </a:pPr>
            <a:r>
              <a:rPr lang="en-GB" sz="1900" dirty="0" smtClean="0">
                <a:latin typeface="Lato" charset="0"/>
                <a:ea typeface="Lato" charset="0"/>
                <a:cs typeface="Lato" charset="0"/>
              </a:rPr>
              <a:t> For </a:t>
            </a:r>
            <a:r>
              <a:rPr lang="en-GB" sz="1900" dirty="0">
                <a:latin typeface="Lato" charset="0"/>
                <a:ea typeface="Lato" charset="0"/>
                <a:cs typeface="Lato" charset="0"/>
              </a:rPr>
              <a:t>each source you have chosen, justify your choice with an explanation of why you have </a:t>
            </a:r>
            <a:r>
              <a:rPr lang="en-GB" sz="1900" dirty="0" smtClean="0">
                <a:latin typeface="Lato" charset="0"/>
                <a:ea typeface="Lato" charset="0"/>
                <a:cs typeface="Lato" charset="0"/>
              </a:rPr>
              <a:t>picked it.</a:t>
            </a:r>
            <a:endParaRPr lang="en-GB" sz="1900" dirty="0">
              <a:latin typeface="Lato" charset="0"/>
              <a:ea typeface="Lato" charset="0"/>
              <a:cs typeface="Lato" charset="0"/>
            </a:endParaRPr>
          </a:p>
        </p:txBody>
      </p:sp>
    </p:spTree>
    <p:extLst>
      <p:ext uri="{BB962C8B-B14F-4D97-AF65-F5344CB8AC3E}">
        <p14:creationId xmlns:p14="http://schemas.microsoft.com/office/powerpoint/2010/main" val="1417688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11362" y="6475221"/>
            <a:ext cx="3294492" cy="369332"/>
          </a:xfrm>
          <a:prstGeom prst="rect">
            <a:avLst/>
          </a:prstGeom>
          <a:noFill/>
        </p:spPr>
        <p:txBody>
          <a:bodyPr wrap="none" rtlCol="0">
            <a:spAutoFit/>
          </a:bodyPr>
          <a:lstStyle/>
          <a:p>
            <a:r>
              <a:rPr lang="en-GB">
                <a:solidFill>
                  <a:srgbClr val="8B8B89"/>
                </a:solidFill>
                <a:latin typeface="Lato" charset="0"/>
                <a:ea typeface="Lato" charset="0"/>
                <a:cs typeface="Lato" charset="0"/>
              </a:rPr>
              <a:t>www.ourmigrationstory.org.uk</a:t>
            </a:r>
            <a:endParaRPr lang="en-GB" dirty="0">
              <a:solidFill>
                <a:srgbClr val="8B8B89"/>
              </a:solidFill>
              <a:latin typeface="Lato" charset="0"/>
              <a:ea typeface="Lato" charset="0"/>
              <a:cs typeface="Lato" charset="0"/>
            </a:endParaRPr>
          </a:p>
        </p:txBody>
      </p:sp>
      <p:sp>
        <p:nvSpPr>
          <p:cNvPr id="11" name="Rectangle 10"/>
          <p:cNvSpPr/>
          <p:nvPr/>
        </p:nvSpPr>
        <p:spPr>
          <a:xfrm>
            <a:off x="984738" y="48181"/>
            <a:ext cx="10251830" cy="553998"/>
          </a:xfrm>
          <a:prstGeom prst="rect">
            <a:avLst/>
          </a:prstGeom>
        </p:spPr>
        <p:txBody>
          <a:bodyPr wrap="square">
            <a:spAutoFit/>
          </a:bodyPr>
          <a:lstStyle/>
          <a:p>
            <a:pPr algn="ctr"/>
            <a:r>
              <a:rPr lang="en-GB" sz="3000" b="1" dirty="0">
                <a:solidFill>
                  <a:srgbClr val="DB518C"/>
                </a:solidFill>
                <a:latin typeface="Lato" charset="0"/>
                <a:ea typeface="Lato" charset="0"/>
                <a:cs typeface="Lato" charset="0"/>
              </a:rPr>
              <a:t>Change and continuity in immigration c.1000-2010</a:t>
            </a:r>
          </a:p>
        </p:txBody>
      </p:sp>
      <p:graphicFrame>
        <p:nvGraphicFramePr>
          <p:cNvPr id="7" name="Content Placeholder 5"/>
          <p:cNvGraphicFramePr>
            <a:graphicFrameLocks/>
          </p:cNvGraphicFramePr>
          <p:nvPr>
            <p:extLst>
              <p:ext uri="{D42A27DB-BD31-4B8C-83A1-F6EECF244321}">
                <p14:modId xmlns:p14="http://schemas.microsoft.com/office/powerpoint/2010/main" val="187050343"/>
              </p:ext>
            </p:extLst>
          </p:nvPr>
        </p:nvGraphicFramePr>
        <p:xfrm>
          <a:off x="87925" y="755569"/>
          <a:ext cx="12027878" cy="6018642"/>
        </p:xfrm>
        <a:graphic>
          <a:graphicData uri="http://schemas.openxmlformats.org/drawingml/2006/table">
            <a:tbl>
              <a:tblPr firstRow="1" bandRow="1">
                <a:tableStyleId>{5C22544A-7EE6-4342-B048-85BDC9FD1C3A}</a:tableStyleId>
              </a:tblPr>
              <a:tblGrid>
                <a:gridCol w="1042300">
                  <a:extLst>
                    <a:ext uri="{9D8B030D-6E8A-4147-A177-3AD203B41FA5}">
                      <a16:colId xmlns:a16="http://schemas.microsoft.com/office/drawing/2014/main" val="198934368"/>
                    </a:ext>
                  </a:extLst>
                </a:gridCol>
                <a:gridCol w="1868603">
                  <a:extLst>
                    <a:ext uri="{9D8B030D-6E8A-4147-A177-3AD203B41FA5}">
                      <a16:colId xmlns:a16="http://schemas.microsoft.com/office/drawing/2014/main" val="1355636331"/>
                    </a:ext>
                  </a:extLst>
                </a:gridCol>
                <a:gridCol w="2998808">
                  <a:extLst>
                    <a:ext uri="{9D8B030D-6E8A-4147-A177-3AD203B41FA5}">
                      <a16:colId xmlns:a16="http://schemas.microsoft.com/office/drawing/2014/main" val="3833866698"/>
                    </a:ext>
                  </a:extLst>
                </a:gridCol>
                <a:gridCol w="1334895">
                  <a:extLst>
                    <a:ext uri="{9D8B030D-6E8A-4147-A177-3AD203B41FA5}">
                      <a16:colId xmlns:a16="http://schemas.microsoft.com/office/drawing/2014/main" val="603415079"/>
                    </a:ext>
                  </a:extLst>
                </a:gridCol>
                <a:gridCol w="4783272">
                  <a:extLst>
                    <a:ext uri="{9D8B030D-6E8A-4147-A177-3AD203B41FA5}">
                      <a16:colId xmlns:a16="http://schemas.microsoft.com/office/drawing/2014/main" val="2251499919"/>
                    </a:ext>
                  </a:extLst>
                </a:gridCol>
              </a:tblGrid>
              <a:tr h="654878">
                <a:tc>
                  <a:txBody>
                    <a:bodyPr/>
                    <a:lstStyle/>
                    <a:p>
                      <a:r>
                        <a:rPr lang="en-GB" dirty="0">
                          <a:solidFill>
                            <a:schemeClr val="tx1"/>
                          </a:solidFill>
                        </a:rPr>
                        <a:t>Period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r>
                        <a:rPr lang="en-GB" dirty="0">
                          <a:solidFill>
                            <a:schemeClr val="tx1"/>
                          </a:solidFill>
                        </a:rPr>
                        <a:t>Source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r>
                        <a:rPr lang="en-GB" dirty="0">
                          <a:solidFill>
                            <a:schemeClr val="tx1"/>
                          </a:solidFill>
                        </a:rPr>
                        <a:t>What this sources shows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r>
                        <a:rPr lang="en-GB" dirty="0">
                          <a:solidFill>
                            <a:schemeClr val="tx1"/>
                          </a:solidFill>
                        </a:rPr>
                        <a:t>Change or continuity?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r>
                        <a:rPr lang="en-GB" dirty="0">
                          <a:solidFill>
                            <a:schemeClr val="tx1"/>
                          </a:solidFill>
                        </a:rPr>
                        <a:t>Explanation of your choice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97221635"/>
                  </a:ext>
                </a:extLst>
              </a:tr>
              <a:tr h="1340941">
                <a:tc>
                  <a:txBody>
                    <a:bodyPr/>
                    <a:lstStyle/>
                    <a:p>
                      <a:r>
                        <a:rPr lang="en-GB" b="1" dirty="0">
                          <a:solidFill>
                            <a:srgbClr val="249BC6"/>
                          </a:solidFill>
                        </a:rPr>
                        <a:t>1000 - 1500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0845463"/>
                  </a:ext>
                </a:extLst>
              </a:tr>
              <a:tr h="1340941">
                <a:tc>
                  <a:txBody>
                    <a:bodyPr/>
                    <a:lstStyle/>
                    <a:p>
                      <a:r>
                        <a:rPr lang="en-GB" b="1" dirty="0">
                          <a:solidFill>
                            <a:srgbClr val="FAD238"/>
                          </a:solidFill>
                        </a:rPr>
                        <a:t>1500 – 1750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4962121"/>
                  </a:ext>
                </a:extLst>
              </a:tr>
              <a:tr h="1340941">
                <a:tc>
                  <a:txBody>
                    <a:bodyPr/>
                    <a:lstStyle/>
                    <a:p>
                      <a:r>
                        <a:rPr lang="en-GB" b="1" dirty="0">
                          <a:solidFill>
                            <a:srgbClr val="67AB4A"/>
                          </a:solidFill>
                        </a:rPr>
                        <a:t>1750 – 1900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5516973"/>
                  </a:ext>
                </a:extLst>
              </a:tr>
              <a:tr h="1340941">
                <a:tc>
                  <a:txBody>
                    <a:bodyPr/>
                    <a:lstStyle/>
                    <a:p>
                      <a:r>
                        <a:rPr lang="en-GB" b="1" dirty="0">
                          <a:solidFill>
                            <a:srgbClr val="DB518C"/>
                          </a:solidFill>
                        </a:rPr>
                        <a:t>1900 - 2010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6760370"/>
                  </a:ext>
                </a:extLst>
              </a:tr>
            </a:tbl>
          </a:graphicData>
        </a:graphic>
      </p:graphicFrame>
    </p:spTree>
    <p:extLst>
      <p:ext uri="{BB962C8B-B14F-4D97-AF65-F5344CB8AC3E}">
        <p14:creationId xmlns:p14="http://schemas.microsoft.com/office/powerpoint/2010/main" val="1400414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48754" y="6488668"/>
            <a:ext cx="3294492" cy="369332"/>
          </a:xfrm>
          <a:prstGeom prst="rect">
            <a:avLst/>
          </a:prstGeom>
          <a:noFill/>
        </p:spPr>
        <p:txBody>
          <a:bodyPr wrap="none" rtlCol="0">
            <a:spAutoFit/>
          </a:bodyPr>
          <a:lstStyle/>
          <a:p>
            <a:r>
              <a:rPr lang="en-GB" dirty="0" err="1">
                <a:solidFill>
                  <a:srgbClr val="8B8B89"/>
                </a:solidFill>
                <a:latin typeface="Lato" charset="0"/>
                <a:ea typeface="Lato" charset="0"/>
                <a:cs typeface="Lato" charset="0"/>
              </a:rPr>
              <a:t>www.ourmigrationstory.org.uk</a:t>
            </a:r>
            <a:endParaRPr lang="en-GB" dirty="0">
              <a:solidFill>
                <a:srgbClr val="8B8B89"/>
              </a:solidFill>
              <a:latin typeface="Lato" charset="0"/>
              <a:ea typeface="Lato" charset="0"/>
              <a:cs typeface="Lato" charset="0"/>
            </a:endParaRPr>
          </a:p>
        </p:txBody>
      </p:sp>
      <p:sp>
        <p:nvSpPr>
          <p:cNvPr id="9" name="Content Placeholder 2"/>
          <p:cNvSpPr txBox="1">
            <a:spLocks/>
          </p:cNvSpPr>
          <p:nvPr/>
        </p:nvSpPr>
        <p:spPr>
          <a:xfrm>
            <a:off x="521017" y="2397515"/>
            <a:ext cx="2169431" cy="57786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b="1" dirty="0" smtClean="0">
                <a:solidFill>
                  <a:schemeClr val="tx1">
                    <a:lumMod val="50000"/>
                    <a:lumOff val="50000"/>
                  </a:schemeClr>
                </a:solidFill>
                <a:latin typeface="Lato" charset="0"/>
                <a:ea typeface="Lato" charset="0"/>
                <a:cs typeface="Lato" charset="0"/>
              </a:rPr>
              <a:t>Two debates:</a:t>
            </a:r>
          </a:p>
          <a:p>
            <a:pPr marL="0" indent="0">
              <a:buFont typeface="Arial" panose="020B0604020202020204" pitchFamily="34" charset="0"/>
              <a:buNone/>
            </a:pPr>
            <a:endParaRPr lang="en-GB" sz="2400" dirty="0" smtClean="0">
              <a:latin typeface="Lato" charset="0"/>
              <a:ea typeface="Lato" charset="0"/>
              <a:cs typeface="Lato" charset="0"/>
            </a:endParaRPr>
          </a:p>
          <a:p>
            <a:pPr marL="0" indent="0">
              <a:buFont typeface="Arial" panose="020B0604020202020204" pitchFamily="34" charset="0"/>
              <a:buNone/>
            </a:pPr>
            <a:endParaRPr lang="en-GB" sz="2400" dirty="0" smtClean="0">
              <a:latin typeface="Lato" charset="0"/>
              <a:ea typeface="Lato" charset="0"/>
              <a:cs typeface="Lato" charset="0"/>
            </a:endParaRPr>
          </a:p>
          <a:p>
            <a:pPr marL="0" indent="0">
              <a:buFont typeface="Arial" panose="020B0604020202020204" pitchFamily="34" charset="0"/>
              <a:buNone/>
            </a:pPr>
            <a:endParaRPr lang="en-GB" sz="2400" dirty="0">
              <a:latin typeface="Lato" charset="0"/>
              <a:ea typeface="Lato" charset="0"/>
              <a:cs typeface="Lato" charset="0"/>
            </a:endParaRPr>
          </a:p>
        </p:txBody>
      </p:sp>
      <p:sp>
        <p:nvSpPr>
          <p:cNvPr id="5" name="Rounded Rectangle 4"/>
          <p:cNvSpPr/>
          <p:nvPr/>
        </p:nvSpPr>
        <p:spPr>
          <a:xfrm>
            <a:off x="412907" y="423487"/>
            <a:ext cx="5087816" cy="1740880"/>
          </a:xfrm>
          <a:prstGeom prst="roundRect">
            <a:avLst/>
          </a:prstGeom>
          <a:solidFill>
            <a:schemeClr val="bg1"/>
          </a:solidFill>
          <a:ln w="28575">
            <a:solidFill>
              <a:srgbClr val="67AB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Lato" charset="0"/>
                <a:ea typeface="Lato" charset="0"/>
                <a:cs typeface="Lato" charset="0"/>
              </a:rPr>
              <a:t>Debate 1: ‘There has been more change than continuity in </a:t>
            </a:r>
            <a:r>
              <a:rPr lang="en-GB" b="1" i="1" dirty="0">
                <a:solidFill>
                  <a:schemeClr val="tx1"/>
                </a:solidFill>
                <a:latin typeface="Lato" charset="0"/>
                <a:ea typeface="Lato" charset="0"/>
                <a:cs typeface="Lato" charset="0"/>
              </a:rPr>
              <a:t>the reasons why people have come to Britain </a:t>
            </a:r>
            <a:r>
              <a:rPr lang="en-GB" dirty="0">
                <a:solidFill>
                  <a:schemeClr val="tx1"/>
                </a:solidFill>
                <a:latin typeface="Lato" charset="0"/>
                <a:ea typeface="Lato" charset="0"/>
                <a:cs typeface="Lato" charset="0"/>
              </a:rPr>
              <a:t>since the medieval period.’</a:t>
            </a:r>
          </a:p>
        </p:txBody>
      </p:sp>
      <p:sp>
        <p:nvSpPr>
          <p:cNvPr id="11" name="Rounded Rectangle 10"/>
          <p:cNvSpPr/>
          <p:nvPr/>
        </p:nvSpPr>
        <p:spPr>
          <a:xfrm>
            <a:off x="6691277" y="351024"/>
            <a:ext cx="5087816" cy="1779630"/>
          </a:xfrm>
          <a:prstGeom prst="roundRect">
            <a:avLst/>
          </a:prstGeom>
          <a:solidFill>
            <a:schemeClr val="bg1"/>
          </a:solidFill>
          <a:ln w="28575">
            <a:solidFill>
              <a:srgbClr val="249B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Lato" charset="0"/>
                <a:ea typeface="Lato" charset="0"/>
                <a:cs typeface="Lato" charset="0"/>
              </a:rPr>
              <a:t>Debate 2: ‘There has been more change than continuity in </a:t>
            </a:r>
            <a:r>
              <a:rPr lang="en-GB" b="1" i="1" dirty="0">
                <a:solidFill>
                  <a:schemeClr val="tx1"/>
                </a:solidFill>
                <a:latin typeface="Lato" charset="0"/>
                <a:ea typeface="Lato" charset="0"/>
                <a:cs typeface="Lato" charset="0"/>
              </a:rPr>
              <a:t>the experiences of </a:t>
            </a:r>
            <a:r>
              <a:rPr lang="en-GB" b="1" i="1">
                <a:solidFill>
                  <a:schemeClr val="tx1"/>
                </a:solidFill>
                <a:latin typeface="Lato" charset="0"/>
                <a:ea typeface="Lato" charset="0"/>
                <a:cs typeface="Lato" charset="0"/>
              </a:rPr>
              <a:t>immigrants </a:t>
            </a:r>
            <a:r>
              <a:rPr lang="en-GB" b="1" i="1" smtClean="0">
                <a:solidFill>
                  <a:schemeClr val="tx1"/>
                </a:solidFill>
                <a:latin typeface="Lato" charset="0"/>
                <a:ea typeface="Lato" charset="0"/>
                <a:cs typeface="Lato" charset="0"/>
              </a:rPr>
              <a:t>in </a:t>
            </a:r>
            <a:r>
              <a:rPr lang="en-GB" b="1" i="1" dirty="0">
                <a:solidFill>
                  <a:schemeClr val="tx1"/>
                </a:solidFill>
                <a:latin typeface="Lato" charset="0"/>
                <a:ea typeface="Lato" charset="0"/>
                <a:cs typeface="Lato" charset="0"/>
              </a:rPr>
              <a:t>Britain</a:t>
            </a:r>
            <a:r>
              <a:rPr lang="en-GB" i="1" dirty="0">
                <a:solidFill>
                  <a:schemeClr val="tx1"/>
                </a:solidFill>
                <a:latin typeface="Lato" charset="0"/>
                <a:ea typeface="Lato" charset="0"/>
                <a:cs typeface="Lato" charset="0"/>
              </a:rPr>
              <a:t> </a:t>
            </a:r>
            <a:r>
              <a:rPr lang="en-GB" dirty="0">
                <a:solidFill>
                  <a:schemeClr val="tx1"/>
                </a:solidFill>
                <a:latin typeface="Lato" charset="0"/>
                <a:ea typeface="Lato" charset="0"/>
                <a:cs typeface="Lato" charset="0"/>
              </a:rPr>
              <a:t>since the medieval period.’</a:t>
            </a:r>
          </a:p>
        </p:txBody>
      </p:sp>
      <p:sp>
        <p:nvSpPr>
          <p:cNvPr id="12" name="Rectangle 11"/>
          <p:cNvSpPr/>
          <p:nvPr/>
        </p:nvSpPr>
        <p:spPr>
          <a:xfrm>
            <a:off x="870107" y="2921142"/>
            <a:ext cx="10451785" cy="3046988"/>
          </a:xfrm>
          <a:prstGeom prst="rect">
            <a:avLst/>
          </a:prstGeom>
        </p:spPr>
        <p:txBody>
          <a:bodyPr wrap="square">
            <a:spAutoFit/>
          </a:bodyPr>
          <a:lstStyle/>
          <a:p>
            <a:r>
              <a:rPr lang="en-GB" sz="2400" dirty="0">
                <a:latin typeface="Lato" charset="0"/>
                <a:ea typeface="Lato" charset="0"/>
                <a:cs typeface="Lato" charset="0"/>
              </a:rPr>
              <a:t>4 teams – two will argue </a:t>
            </a:r>
            <a:r>
              <a:rPr lang="en-GB" sz="2400" b="1" i="1" dirty="0">
                <a:latin typeface="Lato" charset="0"/>
                <a:ea typeface="Lato" charset="0"/>
                <a:cs typeface="Lato" charset="0"/>
              </a:rPr>
              <a:t>for</a:t>
            </a:r>
            <a:r>
              <a:rPr lang="en-GB" sz="2400" dirty="0">
                <a:latin typeface="Lato" charset="0"/>
                <a:ea typeface="Lato" charset="0"/>
                <a:cs typeface="Lato" charset="0"/>
              </a:rPr>
              <a:t> the interpretations stated at the top, two will argue </a:t>
            </a:r>
            <a:r>
              <a:rPr lang="en-GB" sz="2400" b="1" i="1" dirty="0">
                <a:latin typeface="Lato" charset="0"/>
                <a:ea typeface="Lato" charset="0"/>
                <a:cs typeface="Lato" charset="0"/>
              </a:rPr>
              <a:t>against</a:t>
            </a:r>
            <a:r>
              <a:rPr lang="en-GB" sz="2400" dirty="0">
                <a:latin typeface="Lato" charset="0"/>
                <a:ea typeface="Lato" charset="0"/>
                <a:cs typeface="Lato" charset="0"/>
              </a:rPr>
              <a:t> it.</a:t>
            </a:r>
          </a:p>
          <a:p>
            <a:endParaRPr lang="en-GB" sz="2400" i="1" dirty="0">
              <a:latin typeface="Lato" charset="0"/>
              <a:ea typeface="Lato" charset="0"/>
              <a:cs typeface="Lato" charset="0"/>
            </a:endParaRPr>
          </a:p>
          <a:p>
            <a:r>
              <a:rPr lang="en-GB" sz="2400" dirty="0">
                <a:latin typeface="Lato" charset="0"/>
                <a:ea typeface="Lato" charset="0"/>
                <a:cs typeface="Lato" charset="0"/>
              </a:rPr>
              <a:t>You will have x minutes to prepare your argument, drawing on the work you did researching the sources and selecting sources to demonstrate change and/or continuity</a:t>
            </a:r>
          </a:p>
          <a:p>
            <a:endParaRPr lang="en-GB" sz="2400" dirty="0">
              <a:latin typeface="Lato" charset="0"/>
              <a:ea typeface="Lato" charset="0"/>
              <a:cs typeface="Lato" charset="0"/>
            </a:endParaRPr>
          </a:p>
          <a:p>
            <a:r>
              <a:rPr lang="en-GB" sz="2400" dirty="0">
                <a:latin typeface="Lato" charset="0"/>
                <a:ea typeface="Lato" charset="0"/>
                <a:cs typeface="Lato" charset="0"/>
              </a:rPr>
              <a:t>Your argument should </a:t>
            </a:r>
            <a:r>
              <a:rPr lang="en-GB" sz="2400">
                <a:latin typeface="Lato" charset="0"/>
                <a:ea typeface="Lato" charset="0"/>
                <a:cs typeface="Lato" charset="0"/>
              </a:rPr>
              <a:t>be </a:t>
            </a:r>
            <a:r>
              <a:rPr lang="en-GB" sz="2400" smtClean="0">
                <a:latin typeface="Lato" charset="0"/>
                <a:ea typeface="Lato" charset="0"/>
                <a:cs typeface="Lato" charset="0"/>
              </a:rPr>
              <a:t>one-sided </a:t>
            </a:r>
            <a:r>
              <a:rPr lang="en-GB" sz="2400" dirty="0">
                <a:latin typeface="Lato" charset="0"/>
                <a:ea typeface="Lato" charset="0"/>
                <a:cs typeface="Lato" charset="0"/>
              </a:rPr>
              <a:t>– you are arguing to win!</a:t>
            </a:r>
          </a:p>
        </p:txBody>
      </p:sp>
      <p:grpSp>
        <p:nvGrpSpPr>
          <p:cNvPr id="3" name="Group 2"/>
          <p:cNvGrpSpPr/>
          <p:nvPr/>
        </p:nvGrpSpPr>
        <p:grpSpPr>
          <a:xfrm>
            <a:off x="5585208" y="789814"/>
            <a:ext cx="1010653" cy="969475"/>
            <a:chOff x="5585208" y="789814"/>
            <a:chExt cx="1010653" cy="969475"/>
          </a:xfrm>
        </p:grpSpPr>
        <p:sp>
          <p:nvSpPr>
            <p:cNvPr id="14" name="Decision 13"/>
            <p:cNvSpPr/>
            <p:nvPr/>
          </p:nvSpPr>
          <p:spPr>
            <a:xfrm>
              <a:off x="5691554" y="905275"/>
              <a:ext cx="808892" cy="738554"/>
            </a:xfrm>
            <a:prstGeom prst="flowChartDecision">
              <a:avLst/>
            </a:prstGeom>
            <a:solidFill>
              <a:srgbClr val="FAD2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Multiply 1"/>
            <p:cNvSpPr/>
            <p:nvPr/>
          </p:nvSpPr>
          <p:spPr>
            <a:xfrm>
              <a:off x="5585208" y="789814"/>
              <a:ext cx="1010653" cy="969475"/>
            </a:xfrm>
            <a:prstGeom prst="mathMultiply">
              <a:avLst>
                <a:gd name="adj1" fmla="val 66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778405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MS">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MS master" id="{6A9FAA5D-2FBE-A343-A01E-216E7C0F3658}" vid="{F1516D9E-ACEF-614E-9DE9-6703FAD0C80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181</TotalTime>
  <Words>509</Words>
  <Application>Microsoft Office PowerPoint</Application>
  <PresentationFormat>Widescreen</PresentationFormat>
  <Paragraphs>87</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Lato</vt:lpstr>
      <vt:lpstr>Office Theme</vt:lpstr>
      <vt:lpstr>Change and continuity in immigration (c. 1000-2010)</vt:lpstr>
      <vt:lpstr>PowerPoint Presentation</vt:lpstr>
      <vt:lpstr>PowerPoint Presentation</vt:lpstr>
      <vt:lpstr>Overview Task</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McIntosh</dc:creator>
  <cp:lastModifiedBy>dwd</cp:lastModifiedBy>
  <cp:revision>40</cp:revision>
  <dcterms:created xsi:type="dcterms:W3CDTF">2017-06-02T09:27:52Z</dcterms:created>
  <dcterms:modified xsi:type="dcterms:W3CDTF">2017-06-16T17:34:21Z</dcterms:modified>
</cp:coreProperties>
</file>